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8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38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5" autoAdjust="0"/>
    <p:restoredTop sz="94660"/>
  </p:normalViewPr>
  <p:slideViewPr>
    <p:cSldViewPr snapToGrid="0">
      <p:cViewPr>
        <p:scale>
          <a:sx n="74" d="100"/>
          <a:sy n="74" d="100"/>
        </p:scale>
        <p:origin x="10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3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31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71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2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11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3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4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5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9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171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76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www.transmissionzero.co.uk/software/freeglut-deve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0" y="2310508"/>
            <a:ext cx="12192000" cy="22369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OpenGL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실습 환경 설정 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</a:p>
          <a:p>
            <a:pPr algn="ctr" latinLnBrk="0"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간단한 예제 실습 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6DDB7-9816-4893-8F76-74B12F07B1E3}"/>
              </a:ext>
            </a:extLst>
          </p:cNvPr>
          <p:cNvSpPr txBox="1"/>
          <p:nvPr/>
        </p:nvSpPr>
        <p:spPr>
          <a:xfrm>
            <a:off x="8821882" y="5777346"/>
            <a:ext cx="319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컴퓨터그래픽스</a:t>
            </a:r>
            <a:endParaRPr lang="en-US" altLang="ko-KR" sz="1600" dirty="0"/>
          </a:p>
          <a:p>
            <a:pPr algn="r"/>
            <a:r>
              <a:rPr lang="ko-KR" altLang="en-US" sz="1600" dirty="0"/>
              <a:t>교수 김상철</a:t>
            </a:r>
            <a:endParaRPr lang="en-US" altLang="ko-KR" sz="1600" dirty="0"/>
          </a:p>
          <a:p>
            <a:pPr algn="r"/>
            <a:r>
              <a:rPr lang="ko-KR" altLang="en-US" sz="1600" dirty="0"/>
              <a:t>조교 오시연</a:t>
            </a:r>
          </a:p>
        </p:txBody>
      </p:sp>
    </p:spTree>
    <p:extLst>
      <p:ext uri="{BB962C8B-B14F-4D97-AF65-F5344CB8AC3E}">
        <p14:creationId xmlns:p14="http://schemas.microsoft.com/office/powerpoint/2010/main" val="108332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Setting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32F1CA-AF87-4540-89BE-F850CD64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"/>
          <a:stretch/>
        </p:blipFill>
        <p:spPr>
          <a:xfrm>
            <a:off x="666974" y="963854"/>
            <a:ext cx="10607040" cy="56983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31F9B4D-B356-43AB-9177-5F0F48457570}"/>
              </a:ext>
            </a:extLst>
          </p:cNvPr>
          <p:cNvSpPr txBox="1"/>
          <p:nvPr/>
        </p:nvSpPr>
        <p:spPr>
          <a:xfrm>
            <a:off x="8727021" y="4905343"/>
            <a:ext cx="9763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E60A5-0570-43E7-90D5-2CDD12606E57}"/>
              </a:ext>
            </a:extLst>
          </p:cNvPr>
          <p:cNvSpPr txBox="1"/>
          <p:nvPr/>
        </p:nvSpPr>
        <p:spPr>
          <a:xfrm>
            <a:off x="7545565" y="984607"/>
            <a:ext cx="4227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솔루션 탐색기에 프로젝트명 우클릭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3BF5FA-6298-423C-9AF8-DBB80446F68C}"/>
              </a:ext>
            </a:extLst>
          </p:cNvPr>
          <p:cNvSpPr/>
          <p:nvPr/>
        </p:nvSpPr>
        <p:spPr>
          <a:xfrm>
            <a:off x="7164592" y="6078071"/>
            <a:ext cx="2538805" cy="261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B1DC7C7-B628-44B4-9DFE-47677F2CB260}"/>
              </a:ext>
            </a:extLst>
          </p:cNvPr>
          <p:cNvSpPr/>
          <p:nvPr/>
        </p:nvSpPr>
        <p:spPr>
          <a:xfrm>
            <a:off x="9095273" y="5415474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556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9F39A2-B6F2-4C52-8FEC-B69B901BB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1"/>
          <a:stretch/>
        </p:blipFill>
        <p:spPr>
          <a:xfrm>
            <a:off x="942975" y="998549"/>
            <a:ext cx="10325100" cy="547845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Setting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E60A5-0570-43E7-90D5-2CDD12606E57}"/>
              </a:ext>
            </a:extLst>
          </p:cNvPr>
          <p:cNvSpPr txBox="1"/>
          <p:nvPr/>
        </p:nvSpPr>
        <p:spPr>
          <a:xfrm>
            <a:off x="3430765" y="2616895"/>
            <a:ext cx="31605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프로젝트 폴더에 붙여넣기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1DDD88-0719-42E3-8024-04F22D055BC6}"/>
              </a:ext>
            </a:extLst>
          </p:cNvPr>
          <p:cNvSpPr/>
          <p:nvPr/>
        </p:nvSpPr>
        <p:spPr>
          <a:xfrm>
            <a:off x="2197100" y="2495550"/>
            <a:ext cx="952499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B1DC7C7-B628-44B4-9DFE-47677F2CB260}"/>
              </a:ext>
            </a:extLst>
          </p:cNvPr>
          <p:cNvSpPr/>
          <p:nvPr/>
        </p:nvSpPr>
        <p:spPr>
          <a:xfrm rot="10800000">
            <a:off x="2553412" y="3785621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40724A-C580-4200-B0C7-BCEF4DAC97E8}"/>
              </a:ext>
            </a:extLst>
          </p:cNvPr>
          <p:cNvSpPr/>
          <p:nvPr/>
        </p:nvSpPr>
        <p:spPr>
          <a:xfrm>
            <a:off x="2197099" y="3389689"/>
            <a:ext cx="952499" cy="195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11EA78-E505-454E-8D3B-534D1C851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0" t="19889" r="46618" b="59076"/>
          <a:stretch/>
        </p:blipFill>
        <p:spPr>
          <a:xfrm>
            <a:off x="1549399" y="4467093"/>
            <a:ext cx="3060512" cy="144256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3BF5FA-6298-423C-9AF8-DBB80446F68C}"/>
              </a:ext>
            </a:extLst>
          </p:cNvPr>
          <p:cNvSpPr/>
          <p:nvPr/>
        </p:nvSpPr>
        <p:spPr>
          <a:xfrm>
            <a:off x="2225816" y="4994400"/>
            <a:ext cx="869809" cy="625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157A8-28F0-4A74-A05A-E0FA585364A5}"/>
              </a:ext>
            </a:extLst>
          </p:cNvPr>
          <p:cNvSpPr txBox="1"/>
          <p:nvPr/>
        </p:nvSpPr>
        <p:spPr>
          <a:xfrm>
            <a:off x="3430764" y="5122409"/>
            <a:ext cx="33510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앞에서 복사했던 파일 복사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977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Setting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1EA030-6E91-446A-8CDC-9D914594A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"/>
          <a:stretch/>
        </p:blipFill>
        <p:spPr>
          <a:xfrm>
            <a:off x="732667" y="967366"/>
            <a:ext cx="10726666" cy="5762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AEC8BC-2ED4-472B-A45D-0561F29EEE76}"/>
              </a:ext>
            </a:extLst>
          </p:cNvPr>
          <p:cNvSpPr txBox="1"/>
          <p:nvPr/>
        </p:nvSpPr>
        <p:spPr>
          <a:xfrm>
            <a:off x="8683066" y="5292338"/>
            <a:ext cx="9763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18487-2F0F-4FDF-BEBB-36DEFDF6D80E}"/>
              </a:ext>
            </a:extLst>
          </p:cNvPr>
          <p:cNvSpPr txBox="1"/>
          <p:nvPr/>
        </p:nvSpPr>
        <p:spPr>
          <a:xfrm>
            <a:off x="7545565" y="984607"/>
            <a:ext cx="4227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솔루션 탐색기에 프로젝트명 우클릭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3A49B1-BAAB-4845-9A3C-594F2628D35F}"/>
              </a:ext>
            </a:extLst>
          </p:cNvPr>
          <p:cNvSpPr/>
          <p:nvPr/>
        </p:nvSpPr>
        <p:spPr>
          <a:xfrm>
            <a:off x="7307467" y="6468578"/>
            <a:ext cx="2538805" cy="261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06EEC2B-AC23-47D2-8D47-28F506BA19F7}"/>
              </a:ext>
            </a:extLst>
          </p:cNvPr>
          <p:cNvSpPr/>
          <p:nvPr/>
        </p:nvSpPr>
        <p:spPr>
          <a:xfrm>
            <a:off x="9051318" y="5802469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10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Setting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1DB48A-CA6F-42FB-8B8D-B8AAC05E3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4"/>
          <a:stretch/>
        </p:blipFill>
        <p:spPr>
          <a:xfrm>
            <a:off x="639233" y="967366"/>
            <a:ext cx="10913534" cy="5686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AEC8BC-2ED4-472B-A45D-0561F29EEE76}"/>
              </a:ext>
            </a:extLst>
          </p:cNvPr>
          <p:cNvSpPr txBox="1"/>
          <p:nvPr/>
        </p:nvSpPr>
        <p:spPr>
          <a:xfrm>
            <a:off x="4416011" y="1284607"/>
            <a:ext cx="4322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</a:rPr>
              <a:t>추가 포함 디렉터리에 </a:t>
            </a:r>
            <a:r>
              <a:rPr lang="en-US" altLang="ko-KR" b="1" dirty="0">
                <a:solidFill>
                  <a:srgbClr val="FF0000"/>
                </a:solidFill>
              </a:rPr>
              <a:t>./include</a:t>
            </a:r>
            <a:r>
              <a:rPr lang="ko-KR" altLang="en-US" b="1" dirty="0">
                <a:solidFill>
                  <a:srgbClr val="FF0000"/>
                </a:solidFill>
              </a:rPr>
              <a:t>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18487-2F0F-4FDF-BEBB-36DEFDF6D80E}"/>
              </a:ext>
            </a:extLst>
          </p:cNvPr>
          <p:cNvSpPr txBox="1"/>
          <p:nvPr/>
        </p:nvSpPr>
        <p:spPr>
          <a:xfrm>
            <a:off x="487187" y="1776017"/>
            <a:ext cx="26366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C/C++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일반 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3A49B1-BAAB-4845-9A3C-594F2628D35F}"/>
              </a:ext>
            </a:extLst>
          </p:cNvPr>
          <p:cNvSpPr/>
          <p:nvPr/>
        </p:nvSpPr>
        <p:spPr>
          <a:xfrm>
            <a:off x="3381375" y="3124200"/>
            <a:ext cx="12573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06EEC2B-AC23-47D2-8D47-28F506BA19F7}"/>
              </a:ext>
            </a:extLst>
          </p:cNvPr>
          <p:cNvSpPr/>
          <p:nvPr/>
        </p:nvSpPr>
        <p:spPr>
          <a:xfrm rot="19965395">
            <a:off x="3028960" y="2355677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1BF978-630F-430A-AB90-152222B6ABEC}"/>
              </a:ext>
            </a:extLst>
          </p:cNvPr>
          <p:cNvSpPr/>
          <p:nvPr/>
        </p:nvSpPr>
        <p:spPr>
          <a:xfrm>
            <a:off x="6267450" y="2447925"/>
            <a:ext cx="619125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F7F9BDD-CD69-4BF1-947E-2CB482FFB714}"/>
              </a:ext>
            </a:extLst>
          </p:cNvPr>
          <p:cNvSpPr/>
          <p:nvPr/>
        </p:nvSpPr>
        <p:spPr>
          <a:xfrm>
            <a:off x="6457076" y="1776017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29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Setting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0661E9-FEE9-4906-ACDC-3661BD660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61"/>
          <a:stretch/>
        </p:blipFill>
        <p:spPr>
          <a:xfrm>
            <a:off x="566644" y="971550"/>
            <a:ext cx="11058711" cy="5762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AEC8BC-2ED4-472B-A45D-0561F29EEE76}"/>
              </a:ext>
            </a:extLst>
          </p:cNvPr>
          <p:cNvSpPr txBox="1"/>
          <p:nvPr/>
        </p:nvSpPr>
        <p:spPr>
          <a:xfrm>
            <a:off x="4348153" y="2545663"/>
            <a:ext cx="44709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</a:rPr>
              <a:t>추가 라이브러리 디렉터리에 </a:t>
            </a:r>
            <a:r>
              <a:rPr lang="en-US" altLang="ko-KR" b="1" dirty="0">
                <a:solidFill>
                  <a:srgbClr val="FF0000"/>
                </a:solidFill>
              </a:rPr>
              <a:t>./lib</a:t>
            </a:r>
            <a:r>
              <a:rPr lang="ko-KR" altLang="en-US" b="1" dirty="0">
                <a:solidFill>
                  <a:srgbClr val="FF0000"/>
                </a:solidFill>
              </a:rPr>
              <a:t>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18487-2F0F-4FDF-BEBB-36DEFDF6D80E}"/>
              </a:ext>
            </a:extLst>
          </p:cNvPr>
          <p:cNvSpPr txBox="1"/>
          <p:nvPr/>
        </p:nvSpPr>
        <p:spPr>
          <a:xfrm>
            <a:off x="439562" y="2545663"/>
            <a:ext cx="26366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링커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일반 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3A49B1-BAAB-4845-9A3C-594F2628D35F}"/>
              </a:ext>
            </a:extLst>
          </p:cNvPr>
          <p:cNvSpPr/>
          <p:nvPr/>
        </p:nvSpPr>
        <p:spPr>
          <a:xfrm>
            <a:off x="3333750" y="3893846"/>
            <a:ext cx="12573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06EEC2B-AC23-47D2-8D47-28F506BA19F7}"/>
              </a:ext>
            </a:extLst>
          </p:cNvPr>
          <p:cNvSpPr/>
          <p:nvPr/>
        </p:nvSpPr>
        <p:spPr>
          <a:xfrm rot="19965395">
            <a:off x="2981335" y="3125323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1BF978-630F-430A-AB90-152222B6ABEC}"/>
              </a:ext>
            </a:extLst>
          </p:cNvPr>
          <p:cNvSpPr/>
          <p:nvPr/>
        </p:nvSpPr>
        <p:spPr>
          <a:xfrm>
            <a:off x="6359235" y="3699560"/>
            <a:ext cx="319151" cy="187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F7F9BDD-CD69-4BF1-947E-2CB482FFB714}"/>
              </a:ext>
            </a:extLst>
          </p:cNvPr>
          <p:cNvSpPr/>
          <p:nvPr/>
        </p:nvSpPr>
        <p:spPr>
          <a:xfrm>
            <a:off x="6389218" y="3037073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5F0484-FB9B-4273-BD33-2A32A3FC2157}"/>
              </a:ext>
            </a:extLst>
          </p:cNvPr>
          <p:cNvSpPr txBox="1"/>
          <p:nvPr/>
        </p:nvSpPr>
        <p:spPr>
          <a:xfrm>
            <a:off x="7028004" y="4448160"/>
            <a:ext cx="9939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5B5CD9-6A5E-42FD-813F-9DF672AB39A4}"/>
              </a:ext>
            </a:extLst>
          </p:cNvPr>
          <p:cNvSpPr/>
          <p:nvPr/>
        </p:nvSpPr>
        <p:spPr>
          <a:xfrm>
            <a:off x="7263307" y="5588670"/>
            <a:ext cx="523373" cy="225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5C746E0-39DB-4175-9A94-EBC5157EC76D}"/>
              </a:ext>
            </a:extLst>
          </p:cNvPr>
          <p:cNvSpPr/>
          <p:nvPr/>
        </p:nvSpPr>
        <p:spPr>
          <a:xfrm>
            <a:off x="7406322" y="4946663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4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실습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예제 코드 실행시켜보기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18487-2F0F-4FDF-BEBB-36DEFDF6D80E}"/>
              </a:ext>
            </a:extLst>
          </p:cNvPr>
          <p:cNvSpPr txBox="1"/>
          <p:nvPr/>
        </p:nvSpPr>
        <p:spPr>
          <a:xfrm>
            <a:off x="292100" y="965438"/>
            <a:ext cx="7280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첨부한 </a:t>
            </a:r>
            <a:r>
              <a:rPr lang="en-US" altLang="ko-KR" b="1" dirty="0">
                <a:solidFill>
                  <a:srgbClr val="FF0000"/>
                </a:solidFill>
              </a:rPr>
              <a:t>ConsoleApplication2.cpp </a:t>
            </a:r>
            <a:r>
              <a:rPr lang="ko-KR" altLang="en-US" b="1" dirty="0">
                <a:solidFill>
                  <a:srgbClr val="FF0000"/>
                </a:solidFill>
              </a:rPr>
              <a:t>파일 코드 또는 옆에 코드 복사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99195-AAD6-4EFF-A07C-249284AE2065}"/>
              </a:ext>
            </a:extLst>
          </p:cNvPr>
          <p:cNvSpPr txBox="1"/>
          <p:nvPr/>
        </p:nvSpPr>
        <p:spPr>
          <a:xfrm>
            <a:off x="9311173" y="120402"/>
            <a:ext cx="2735183" cy="661719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"gl/glut.h"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display() {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glClearColor(1.0f, 1.0f, 1.0f, 1.0f);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glClear(GL_COLOR_BUFFER_BIT);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glColor3f(0.0f, 0.0f, 1.0f);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glBegin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(GL_POLYGON);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glVertex2f(-0.2f, -0.2f);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glVertex2f(0.4f, -0.4f);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glVertex2f(0.4f, 0.4f);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glVertex2f(-0.2f, 0.2f);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glEnd();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glFinish();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main(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argc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** </a:t>
            </a:r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argv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glutInit(&amp;</a:t>
            </a:r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argc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argv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glutCreateWindow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"OpenGL"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glutDisplayFunc(display);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glutMainLoop();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618CBF-D29C-44B0-983B-247FFDD83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7" t="-2330" b="8875"/>
          <a:stretch/>
        </p:blipFill>
        <p:spPr>
          <a:xfrm>
            <a:off x="347097" y="1257190"/>
            <a:ext cx="5207526" cy="52926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AEC8BC-2ED4-472B-A45D-0561F29EEE76}"/>
              </a:ext>
            </a:extLst>
          </p:cNvPr>
          <p:cNvSpPr txBox="1"/>
          <p:nvPr/>
        </p:nvSpPr>
        <p:spPr>
          <a:xfrm>
            <a:off x="2158012" y="1737503"/>
            <a:ext cx="64622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</a:rPr>
              <a:t>프로젝트명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소스 파일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기존의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.cpp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파일에 붙여넣기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3A49B1-BAAB-4845-9A3C-594F2628D35F}"/>
              </a:ext>
            </a:extLst>
          </p:cNvPr>
          <p:cNvSpPr/>
          <p:nvPr/>
        </p:nvSpPr>
        <p:spPr>
          <a:xfrm>
            <a:off x="3284738" y="3056575"/>
            <a:ext cx="2269885" cy="139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F7F9BDD-CD69-4BF1-947E-2CB482FFB714}"/>
              </a:ext>
            </a:extLst>
          </p:cNvPr>
          <p:cNvSpPr/>
          <p:nvPr/>
        </p:nvSpPr>
        <p:spPr>
          <a:xfrm>
            <a:off x="5222314" y="2360868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67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실습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예제 코드 실행시켜보기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5DA052-3962-4481-B0F4-29B058959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4"/>
          <a:stretch/>
        </p:blipFill>
        <p:spPr>
          <a:xfrm>
            <a:off x="470516" y="965438"/>
            <a:ext cx="10851066" cy="56573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AEC8BC-2ED4-472B-A45D-0561F29EEE76}"/>
              </a:ext>
            </a:extLst>
          </p:cNvPr>
          <p:cNvSpPr txBox="1"/>
          <p:nvPr/>
        </p:nvSpPr>
        <p:spPr>
          <a:xfrm>
            <a:off x="2896202" y="2116860"/>
            <a:ext cx="272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클릭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실행시키기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3A49B1-BAAB-4845-9A3C-594F2628D35F}"/>
              </a:ext>
            </a:extLst>
          </p:cNvPr>
          <p:cNvSpPr/>
          <p:nvPr/>
        </p:nvSpPr>
        <p:spPr>
          <a:xfrm>
            <a:off x="3674925" y="1181921"/>
            <a:ext cx="1172284" cy="220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F7F9BDD-CD69-4BF1-947E-2CB482FFB714}"/>
              </a:ext>
            </a:extLst>
          </p:cNvPr>
          <p:cNvSpPr/>
          <p:nvPr/>
        </p:nvSpPr>
        <p:spPr>
          <a:xfrm rot="10800000">
            <a:off x="4141131" y="1495860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412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실습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예제 코드 실행시켜보기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12BAF2-5118-44AA-9EBF-3A7D0677C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4"/>
          <a:stretch/>
        </p:blipFill>
        <p:spPr>
          <a:xfrm>
            <a:off x="637292" y="961445"/>
            <a:ext cx="10917415" cy="569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AEC8BC-2ED4-472B-A45D-0561F29EEE76}"/>
              </a:ext>
            </a:extLst>
          </p:cNvPr>
          <p:cNvSpPr txBox="1"/>
          <p:nvPr/>
        </p:nvSpPr>
        <p:spPr>
          <a:xfrm>
            <a:off x="3683028" y="1837158"/>
            <a:ext cx="211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실행 화면 확인</a:t>
            </a:r>
          </a:p>
        </p:txBody>
      </p:sp>
    </p:spTree>
    <p:extLst>
      <p:ext uri="{BB962C8B-B14F-4D97-AF65-F5344CB8AC3E}">
        <p14:creationId xmlns:p14="http://schemas.microsoft.com/office/powerpoint/2010/main" val="4151576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실습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교재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OpenGL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실습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400B4-1E07-46C7-99A8-4C5C3F0599B9}"/>
              </a:ext>
            </a:extLst>
          </p:cNvPr>
          <p:cNvSpPr txBox="1"/>
          <p:nvPr/>
        </p:nvSpPr>
        <p:spPr>
          <a:xfrm>
            <a:off x="567308" y="984901"/>
            <a:ext cx="7830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>
                <a:solidFill>
                  <a:srgbClr val="FF0000"/>
                </a:solidFill>
              </a:rPr>
              <a:t>강의자료 게시판에 올라온 </a:t>
            </a: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교재 </a:t>
            </a:r>
            <a:r>
              <a:rPr lang="en-US" altLang="ko-KR" b="1" dirty="0">
                <a:solidFill>
                  <a:srgbClr val="FF0000"/>
                </a:solidFill>
              </a:rPr>
              <a:t>OpenGL </a:t>
            </a:r>
            <a:r>
              <a:rPr lang="ko-KR" altLang="en-US" b="1" dirty="0">
                <a:solidFill>
                  <a:srgbClr val="FF0000"/>
                </a:solidFill>
              </a:rPr>
              <a:t>소스파일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ko-KR" altLang="en-US" b="1" dirty="0">
                <a:solidFill>
                  <a:srgbClr val="FF0000"/>
                </a:solidFill>
              </a:rPr>
              <a:t>다운로드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</a:rPr>
              <a:t>다운로드 받은 </a:t>
            </a:r>
            <a:r>
              <a:rPr lang="en-US" altLang="ko-KR" b="1" dirty="0">
                <a:solidFill>
                  <a:srgbClr val="FF0000"/>
                </a:solidFill>
              </a:rPr>
              <a:t>source </a:t>
            </a:r>
            <a:r>
              <a:rPr lang="ko-KR" altLang="en-US" b="1" dirty="0">
                <a:solidFill>
                  <a:srgbClr val="FF0000"/>
                </a:solidFill>
              </a:rPr>
              <a:t>폴더 압축 풀기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3) Visual Studio </a:t>
            </a:r>
            <a:r>
              <a:rPr lang="ko-KR" altLang="en-US" b="1" dirty="0">
                <a:solidFill>
                  <a:srgbClr val="FF0000"/>
                </a:solidFill>
              </a:rPr>
              <a:t>실행시키기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73F290-59C4-4576-A2BC-209958F58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t="8932" r="16772" b="13269"/>
          <a:stretch/>
        </p:blipFill>
        <p:spPr>
          <a:xfrm>
            <a:off x="292100" y="2627297"/>
            <a:ext cx="5753593" cy="3791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CD8F78-E7BC-41C3-9D12-12C8E787AA9A}"/>
              </a:ext>
            </a:extLst>
          </p:cNvPr>
          <p:cNvSpPr txBox="1"/>
          <p:nvPr/>
        </p:nvSpPr>
        <p:spPr>
          <a:xfrm>
            <a:off x="2491247" y="3273853"/>
            <a:ext cx="108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441215-005C-468E-820E-0DD1A466F8F1}"/>
              </a:ext>
            </a:extLst>
          </p:cNvPr>
          <p:cNvSpPr/>
          <p:nvPr/>
        </p:nvSpPr>
        <p:spPr>
          <a:xfrm>
            <a:off x="3755254" y="4319763"/>
            <a:ext cx="1935332" cy="488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8077335D-2F63-405C-B6EB-A5E1E39F1F54}"/>
              </a:ext>
            </a:extLst>
          </p:cNvPr>
          <p:cNvSpPr/>
          <p:nvPr/>
        </p:nvSpPr>
        <p:spPr>
          <a:xfrm rot="19322454">
            <a:off x="3312625" y="3686705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BE2E5-2AD4-4D33-9ADD-A19A00E3F2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6" t="8156" r="19976" b="23624"/>
          <a:stretch/>
        </p:blipFill>
        <p:spPr>
          <a:xfrm>
            <a:off x="5770668" y="1364065"/>
            <a:ext cx="6129231" cy="37299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849212-EB3A-4819-A5C1-B2ECA698A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5" t="8890" r="33811" b="37012"/>
          <a:stretch/>
        </p:blipFill>
        <p:spPr>
          <a:xfrm>
            <a:off x="7326764" y="3306885"/>
            <a:ext cx="4573135" cy="28567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CBA204-DB73-4221-8E6E-5DC2A4FB5E01}"/>
              </a:ext>
            </a:extLst>
          </p:cNvPr>
          <p:cNvSpPr txBox="1"/>
          <p:nvPr/>
        </p:nvSpPr>
        <p:spPr>
          <a:xfrm>
            <a:off x="8172282" y="1682046"/>
            <a:ext cx="37276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5) source </a:t>
            </a:r>
            <a:r>
              <a:rPr lang="ko-KR" altLang="en-US" b="1" dirty="0">
                <a:solidFill>
                  <a:srgbClr val="FF0000"/>
                </a:solidFill>
              </a:rPr>
              <a:t>폴더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 5_2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폴더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F18956-8D05-4327-A047-5B9B4095456A}"/>
              </a:ext>
            </a:extLst>
          </p:cNvPr>
          <p:cNvSpPr/>
          <p:nvPr/>
        </p:nvSpPr>
        <p:spPr>
          <a:xfrm>
            <a:off x="6859056" y="2458879"/>
            <a:ext cx="1575478" cy="217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A3C07E0-00E0-4D4A-B2C3-DDEA593F595C}"/>
              </a:ext>
            </a:extLst>
          </p:cNvPr>
          <p:cNvSpPr/>
          <p:nvPr/>
        </p:nvSpPr>
        <p:spPr>
          <a:xfrm rot="2756117">
            <a:off x="7896438" y="2079954"/>
            <a:ext cx="195270" cy="2448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0580D-9879-4A8E-800B-D3820433AC8F}"/>
              </a:ext>
            </a:extLst>
          </p:cNvPr>
          <p:cNvSpPr txBox="1"/>
          <p:nvPr/>
        </p:nvSpPr>
        <p:spPr>
          <a:xfrm>
            <a:off x="8760576" y="3162709"/>
            <a:ext cx="10802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DBE98D-8926-4FC1-BAD9-F933E9D55AB1}"/>
              </a:ext>
            </a:extLst>
          </p:cNvPr>
          <p:cNvSpPr/>
          <p:nvPr/>
        </p:nvSpPr>
        <p:spPr>
          <a:xfrm>
            <a:off x="8333047" y="4344387"/>
            <a:ext cx="1935332" cy="166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BDBAD30-DFB2-4CEA-9615-2FB6B6D8ED52}"/>
              </a:ext>
            </a:extLst>
          </p:cNvPr>
          <p:cNvSpPr/>
          <p:nvPr/>
        </p:nvSpPr>
        <p:spPr>
          <a:xfrm>
            <a:off x="9180777" y="3695291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81C977-44B7-4B0D-B30C-5EFBD9681CC3}"/>
              </a:ext>
            </a:extLst>
          </p:cNvPr>
          <p:cNvSpPr txBox="1"/>
          <p:nvPr/>
        </p:nvSpPr>
        <p:spPr>
          <a:xfrm>
            <a:off x="10353809" y="4783239"/>
            <a:ext cx="108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7)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867D46-1CD5-412D-B6EF-6DA7B66B3C4B}"/>
              </a:ext>
            </a:extLst>
          </p:cNvPr>
          <p:cNvSpPr/>
          <p:nvPr/>
        </p:nvSpPr>
        <p:spPr>
          <a:xfrm>
            <a:off x="10626570" y="5929404"/>
            <a:ext cx="550417" cy="198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92D1F685-4DC6-4A4C-8B24-C0398E5CB51B}"/>
              </a:ext>
            </a:extLst>
          </p:cNvPr>
          <p:cNvSpPr/>
          <p:nvPr/>
        </p:nvSpPr>
        <p:spPr>
          <a:xfrm>
            <a:off x="10774010" y="5315821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936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실습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교재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OpenGL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실습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4F2810-9554-4947-A20C-48667CC6D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4"/>
          <a:stretch/>
        </p:blipFill>
        <p:spPr>
          <a:xfrm>
            <a:off x="649118" y="986628"/>
            <a:ext cx="10893764" cy="56874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E95C49-E7F3-4BEA-83FB-FCD0CFB8C8FA}"/>
              </a:ext>
            </a:extLst>
          </p:cNvPr>
          <p:cNvSpPr txBox="1"/>
          <p:nvPr/>
        </p:nvSpPr>
        <p:spPr>
          <a:xfrm>
            <a:off x="3514352" y="2153242"/>
            <a:ext cx="1297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※ </a:t>
            </a:r>
            <a:r>
              <a:rPr lang="ko-KR" altLang="en-US" sz="1200" b="1" dirty="0">
                <a:solidFill>
                  <a:srgbClr val="FF0000"/>
                </a:solidFill>
              </a:rPr>
              <a:t>빨간줄 정상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F7FCC07-4DCF-49ED-9CC6-9046B3616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4" t="14943" r="15645" b="4292"/>
          <a:stretch/>
        </p:blipFill>
        <p:spPr>
          <a:xfrm>
            <a:off x="6693763" y="1855434"/>
            <a:ext cx="2379217" cy="48186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AE042C-B68B-4F23-862E-DC3132D86F22}"/>
              </a:ext>
            </a:extLst>
          </p:cNvPr>
          <p:cNvSpPr txBox="1"/>
          <p:nvPr/>
        </p:nvSpPr>
        <p:spPr>
          <a:xfrm>
            <a:off x="8185484" y="4905343"/>
            <a:ext cx="9763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7AE7B1-9303-484F-8594-CFAC3F81514C}"/>
              </a:ext>
            </a:extLst>
          </p:cNvPr>
          <p:cNvSpPr txBox="1"/>
          <p:nvPr/>
        </p:nvSpPr>
        <p:spPr>
          <a:xfrm>
            <a:off x="7545565" y="984607"/>
            <a:ext cx="4227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솔루션 탐색기에 프로젝트명 우클릭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121DF-4E52-48A7-AB4D-A3AB0DEA639C}"/>
              </a:ext>
            </a:extLst>
          </p:cNvPr>
          <p:cNvSpPr/>
          <p:nvPr/>
        </p:nvSpPr>
        <p:spPr>
          <a:xfrm>
            <a:off x="6693763" y="6078071"/>
            <a:ext cx="2379217" cy="225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46F1287A-341B-4D07-B313-4679EFB86E6D}"/>
              </a:ext>
            </a:extLst>
          </p:cNvPr>
          <p:cNvSpPr/>
          <p:nvPr/>
        </p:nvSpPr>
        <p:spPr>
          <a:xfrm>
            <a:off x="8553736" y="5415474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247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Visual Studio Install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8323A0-4CA9-4000-9E95-8B6C65E07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0" r="43859" b="22071"/>
          <a:stretch/>
        </p:blipFill>
        <p:spPr>
          <a:xfrm>
            <a:off x="292101" y="1011470"/>
            <a:ext cx="6302852" cy="41375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156ED4-2CB5-4DE0-89B2-C337C0D6E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 t="12409" r="23601" b="17241"/>
          <a:stretch/>
        </p:blipFill>
        <p:spPr>
          <a:xfrm>
            <a:off x="5481344" y="3231471"/>
            <a:ext cx="6418555" cy="3477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3BF5FA-6298-423C-9AF8-DBB80446F68C}"/>
              </a:ext>
            </a:extLst>
          </p:cNvPr>
          <p:cNvSpPr/>
          <p:nvPr/>
        </p:nvSpPr>
        <p:spPr>
          <a:xfrm>
            <a:off x="3968318" y="2965141"/>
            <a:ext cx="1757780" cy="710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122F50CF-000A-41B0-860C-88291E879499}"/>
              </a:ext>
            </a:extLst>
          </p:cNvPr>
          <p:cNvSpPr/>
          <p:nvPr/>
        </p:nvSpPr>
        <p:spPr>
          <a:xfrm>
            <a:off x="4722921" y="2334827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8FB6E9-1323-4CCF-B962-FF5283E9A1F6}"/>
              </a:ext>
            </a:extLst>
          </p:cNvPr>
          <p:cNvSpPr txBox="1"/>
          <p:nvPr/>
        </p:nvSpPr>
        <p:spPr>
          <a:xfrm>
            <a:off x="4341181" y="1828800"/>
            <a:ext cx="1065320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1DDD88-0719-42E3-8024-04F22D055BC6}"/>
              </a:ext>
            </a:extLst>
          </p:cNvPr>
          <p:cNvSpPr/>
          <p:nvPr/>
        </p:nvSpPr>
        <p:spPr>
          <a:xfrm>
            <a:off x="6096000" y="4661361"/>
            <a:ext cx="1441142" cy="469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1A582B13-E727-427F-9B29-B8EBB71CDFBC}"/>
              </a:ext>
            </a:extLst>
          </p:cNvPr>
          <p:cNvSpPr/>
          <p:nvPr/>
        </p:nvSpPr>
        <p:spPr>
          <a:xfrm>
            <a:off x="6704121" y="4031048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1F9B4D-B356-43AB-9177-5F0F48457570}"/>
              </a:ext>
            </a:extLst>
          </p:cNvPr>
          <p:cNvSpPr txBox="1"/>
          <p:nvPr/>
        </p:nvSpPr>
        <p:spPr>
          <a:xfrm>
            <a:off x="6291397" y="3525021"/>
            <a:ext cx="1065320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21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실습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교재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OpenGL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실습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D7E5BE-1E83-4579-B0FF-834D9FC49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 t="9806" r="37378" b="31779"/>
          <a:stretch/>
        </p:blipFill>
        <p:spPr>
          <a:xfrm>
            <a:off x="292100" y="2583328"/>
            <a:ext cx="5699464" cy="400613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F2F5FD3-570A-4D1B-ABC3-24DD9DE82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0" t="19889" r="46618" b="59076"/>
          <a:stretch/>
        </p:blipFill>
        <p:spPr>
          <a:xfrm>
            <a:off x="292100" y="995924"/>
            <a:ext cx="3060512" cy="144256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2B6A6-50C3-4020-9E4E-435A8CD7E5FA}"/>
              </a:ext>
            </a:extLst>
          </p:cNvPr>
          <p:cNvSpPr/>
          <p:nvPr/>
        </p:nvSpPr>
        <p:spPr>
          <a:xfrm>
            <a:off x="968517" y="1523231"/>
            <a:ext cx="869809" cy="625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B92B11-2A2F-4A0D-98B6-02A14B276333}"/>
              </a:ext>
            </a:extLst>
          </p:cNvPr>
          <p:cNvSpPr/>
          <p:nvPr/>
        </p:nvSpPr>
        <p:spPr>
          <a:xfrm>
            <a:off x="730301" y="4243525"/>
            <a:ext cx="663494" cy="33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6872B0-8BBB-4D27-9EB7-7A5074EF2708}"/>
              </a:ext>
            </a:extLst>
          </p:cNvPr>
          <p:cNvSpPr/>
          <p:nvPr/>
        </p:nvSpPr>
        <p:spPr>
          <a:xfrm>
            <a:off x="730301" y="5601810"/>
            <a:ext cx="743392" cy="208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2D4CED-4E43-4C59-AF36-0AC41E5B6921}"/>
              </a:ext>
            </a:extLst>
          </p:cNvPr>
          <p:cNvSpPr txBox="1"/>
          <p:nvPr/>
        </p:nvSpPr>
        <p:spPr>
          <a:xfrm>
            <a:off x="1561564" y="4875818"/>
            <a:ext cx="31605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프로젝트 폴더에 붙여넣기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EA30FB75-7507-4642-B8AC-AD2222BB9C0F}"/>
              </a:ext>
            </a:extLst>
          </p:cNvPr>
          <p:cNvSpPr/>
          <p:nvPr/>
        </p:nvSpPr>
        <p:spPr>
          <a:xfrm>
            <a:off x="982061" y="2965798"/>
            <a:ext cx="287446" cy="565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4D72D-24E5-4699-9B56-321E6D81F20C}"/>
              </a:ext>
            </a:extLst>
          </p:cNvPr>
          <p:cNvSpPr txBox="1"/>
          <p:nvPr/>
        </p:nvSpPr>
        <p:spPr>
          <a:xfrm>
            <a:off x="1945746" y="1612850"/>
            <a:ext cx="939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복사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5C8876B-0F1D-40A5-8C1F-EF88D49BB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6" t="16311" r="24563" b="21165"/>
          <a:stretch/>
        </p:blipFill>
        <p:spPr>
          <a:xfrm>
            <a:off x="5587642" y="1032250"/>
            <a:ext cx="5405613" cy="373574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60193C2-89EC-443C-A47A-D3928B3608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6" t="16182" r="24490" b="21941"/>
          <a:stretch/>
        </p:blipFill>
        <p:spPr>
          <a:xfrm>
            <a:off x="6809746" y="2968185"/>
            <a:ext cx="5302360" cy="362127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586808-41C0-45B3-9FE1-2EC4A6F89378}"/>
              </a:ext>
            </a:extLst>
          </p:cNvPr>
          <p:cNvSpPr/>
          <p:nvPr/>
        </p:nvSpPr>
        <p:spPr>
          <a:xfrm>
            <a:off x="5659816" y="2148581"/>
            <a:ext cx="1149929" cy="248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BD73D1-7DA6-425D-A682-3FAA5E428B97}"/>
              </a:ext>
            </a:extLst>
          </p:cNvPr>
          <p:cNvSpPr/>
          <p:nvPr/>
        </p:nvSpPr>
        <p:spPr>
          <a:xfrm>
            <a:off x="8561694" y="1534681"/>
            <a:ext cx="422561" cy="167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45EC48-47B4-472A-A5A7-83AEB84BF0B8}"/>
              </a:ext>
            </a:extLst>
          </p:cNvPr>
          <p:cNvSpPr/>
          <p:nvPr/>
        </p:nvSpPr>
        <p:spPr>
          <a:xfrm>
            <a:off x="6891869" y="4778821"/>
            <a:ext cx="1149929" cy="248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1ED8CB-D453-494F-9DEC-67BC7D3E3FD4}"/>
              </a:ext>
            </a:extLst>
          </p:cNvPr>
          <p:cNvSpPr/>
          <p:nvPr/>
        </p:nvSpPr>
        <p:spPr>
          <a:xfrm>
            <a:off x="9705612" y="4586393"/>
            <a:ext cx="422561" cy="167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F00E61-55D2-4D6E-9C4D-FA66A96D11E0}"/>
              </a:ext>
            </a:extLst>
          </p:cNvPr>
          <p:cNvSpPr/>
          <p:nvPr/>
        </p:nvSpPr>
        <p:spPr>
          <a:xfrm>
            <a:off x="10565084" y="6381666"/>
            <a:ext cx="469424" cy="167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365AF9-2353-4831-847D-7C3FFF06A18E}"/>
              </a:ext>
            </a:extLst>
          </p:cNvPr>
          <p:cNvSpPr txBox="1"/>
          <p:nvPr/>
        </p:nvSpPr>
        <p:spPr>
          <a:xfrm>
            <a:off x="6343052" y="600340"/>
            <a:ext cx="555684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3) </a:t>
            </a:r>
            <a:r>
              <a:rPr lang="ko-KR" altLang="en-US" b="1" dirty="0">
                <a:solidFill>
                  <a:srgbClr val="FF0000"/>
                </a:solidFill>
              </a:rPr>
              <a:t>솔루션 탐색기에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프로젝트명 우클릭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속성 클릭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   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추가 설정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(./include, ./lib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추가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92427D-D39D-4A0E-862B-9468EFB2AD20}"/>
              </a:ext>
            </a:extLst>
          </p:cNvPr>
          <p:cNvSpPr txBox="1"/>
          <p:nvPr/>
        </p:nvSpPr>
        <p:spPr>
          <a:xfrm>
            <a:off x="4621064" y="6581001"/>
            <a:ext cx="274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※ </a:t>
            </a:r>
            <a:r>
              <a:rPr lang="ko-KR" altLang="en-US" sz="1200" b="1" dirty="0">
                <a:solidFill>
                  <a:srgbClr val="FF0000"/>
                </a:solidFill>
              </a:rPr>
              <a:t>앞에서 자세히 설명한 내용 참고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315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실습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교재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OpenGL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실습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D15554-50E9-47DF-9B8B-1675D09FB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7"/>
          <a:stretch/>
        </p:blipFill>
        <p:spPr>
          <a:xfrm>
            <a:off x="1687121" y="1394429"/>
            <a:ext cx="10212779" cy="5313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365AF9-2353-4831-847D-7C3FFF06A18E}"/>
              </a:ext>
            </a:extLst>
          </p:cNvPr>
          <p:cNvSpPr txBox="1"/>
          <p:nvPr/>
        </p:nvSpPr>
        <p:spPr>
          <a:xfrm>
            <a:off x="292099" y="938092"/>
            <a:ext cx="973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</a:rPr>
              <a:t>※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로컬 </a:t>
            </a:r>
            <a:r>
              <a:rPr lang="en-US" altLang="ko-KR" b="1" dirty="0">
                <a:solidFill>
                  <a:srgbClr val="FF0000"/>
                </a:solidFill>
              </a:rPr>
              <a:t>Window </a:t>
            </a:r>
            <a:r>
              <a:rPr lang="ko-KR" altLang="en-US" b="1" dirty="0">
                <a:solidFill>
                  <a:srgbClr val="FF0000"/>
                </a:solidFill>
              </a:rPr>
              <a:t>디버거 실행 시 다음과 같은 화면만 나오고 실행이 안될 경우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코드 에러시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코드 수정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다음 장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11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실습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교재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OpenGL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실습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365AF9-2353-4831-847D-7C3FFF06A18E}"/>
              </a:ext>
            </a:extLst>
          </p:cNvPr>
          <p:cNvSpPr txBox="1"/>
          <p:nvPr/>
        </p:nvSpPr>
        <p:spPr>
          <a:xfrm>
            <a:off x="292100" y="938092"/>
            <a:ext cx="145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</a:rPr>
              <a:t>※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코드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5C769-EBF7-42B6-AFDD-8A351C0B6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3" b="34895"/>
          <a:stretch/>
        </p:blipFill>
        <p:spPr>
          <a:xfrm>
            <a:off x="1744064" y="1307424"/>
            <a:ext cx="8106032" cy="44649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3AAEE2E-76E8-4D9C-90D6-513A7FEF14CB}"/>
              </a:ext>
            </a:extLst>
          </p:cNvPr>
          <p:cNvSpPr/>
          <p:nvPr/>
        </p:nvSpPr>
        <p:spPr>
          <a:xfrm>
            <a:off x="2855535" y="4238939"/>
            <a:ext cx="1193925" cy="133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5364F3-DE3B-4ADA-98A7-505DF0AEDA9D}"/>
              </a:ext>
            </a:extLst>
          </p:cNvPr>
          <p:cNvSpPr/>
          <p:nvPr/>
        </p:nvSpPr>
        <p:spPr>
          <a:xfrm>
            <a:off x="3092713" y="4112778"/>
            <a:ext cx="1193925" cy="133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5F0CD-D78B-486B-91EE-34FD9FAA7BB4}"/>
              </a:ext>
            </a:extLst>
          </p:cNvPr>
          <p:cNvSpPr txBox="1"/>
          <p:nvPr/>
        </p:nvSpPr>
        <p:spPr>
          <a:xfrm>
            <a:off x="4434949" y="4002832"/>
            <a:ext cx="145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0084D1-BCAC-4059-9727-9F65F106CE9A}"/>
              </a:ext>
            </a:extLst>
          </p:cNvPr>
          <p:cNvSpPr/>
          <p:nvPr/>
        </p:nvSpPr>
        <p:spPr>
          <a:xfrm>
            <a:off x="5289950" y="1571674"/>
            <a:ext cx="1319572" cy="197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289CE-E139-45BE-94ED-8A11E2258A8F}"/>
              </a:ext>
            </a:extLst>
          </p:cNvPr>
          <p:cNvSpPr txBox="1"/>
          <p:nvPr/>
        </p:nvSpPr>
        <p:spPr>
          <a:xfrm>
            <a:off x="4852818" y="2483039"/>
            <a:ext cx="297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수정 후 클릭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실행시키기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EB312D0-7606-4CB3-B99D-5A2B6B4A5AF6}"/>
              </a:ext>
            </a:extLst>
          </p:cNvPr>
          <p:cNvSpPr/>
          <p:nvPr/>
        </p:nvSpPr>
        <p:spPr>
          <a:xfrm rot="10800000">
            <a:off x="5766977" y="1863582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28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실습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교재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OpenGL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실습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9017B9-2A3D-4BDB-B820-1ADEBBB37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4"/>
          <a:stretch/>
        </p:blipFill>
        <p:spPr>
          <a:xfrm>
            <a:off x="1135167" y="1307424"/>
            <a:ext cx="9921665" cy="52151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F7AB3D-CF9D-4B0F-AD3A-1C6AEBBB9F43}"/>
              </a:ext>
            </a:extLst>
          </p:cNvPr>
          <p:cNvSpPr txBox="1"/>
          <p:nvPr/>
        </p:nvSpPr>
        <p:spPr>
          <a:xfrm>
            <a:off x="3978830" y="3059668"/>
            <a:ext cx="211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실행 화면 확인</a:t>
            </a:r>
          </a:p>
        </p:txBody>
      </p:sp>
    </p:spTree>
    <p:extLst>
      <p:ext uri="{BB962C8B-B14F-4D97-AF65-F5344CB8AC3E}">
        <p14:creationId xmlns:p14="http://schemas.microsoft.com/office/powerpoint/2010/main" val="116315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0" y="2310508"/>
            <a:ext cx="12192000" cy="22369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 latinLnBrk="0"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 latinLnBrk="0"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 latinLnBrk="0"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 latinLnBrk="0">
              <a:defRPr/>
            </a:pP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질문이 있을 경우 메일 보내주세요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</a:t>
            </a:r>
          </a:p>
          <a:p>
            <a:pPr algn="r" latinLnBrk="0"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 latinLnBrk="0">
              <a:defRPr/>
            </a:pP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조교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오시연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Email: osiyun0313@gmail.com</a:t>
            </a:r>
          </a:p>
          <a:p>
            <a:pPr algn="r" latinLnBrk="0"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3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Visual Studio Install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C5AA9A-82C8-4FCA-A04A-11B5C525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0" r="4145" b="4767"/>
          <a:stretch/>
        </p:blipFill>
        <p:spPr>
          <a:xfrm>
            <a:off x="585926" y="1157691"/>
            <a:ext cx="10963923" cy="53288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3BF5FA-6298-423C-9AF8-DBB80446F68C}"/>
              </a:ext>
            </a:extLst>
          </p:cNvPr>
          <p:cNvSpPr/>
          <p:nvPr/>
        </p:nvSpPr>
        <p:spPr>
          <a:xfrm>
            <a:off x="6999954" y="2213823"/>
            <a:ext cx="217955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122F50CF-000A-41B0-860C-88291E879499}"/>
              </a:ext>
            </a:extLst>
          </p:cNvPr>
          <p:cNvSpPr/>
          <p:nvPr/>
        </p:nvSpPr>
        <p:spPr>
          <a:xfrm>
            <a:off x="1352363" y="5374471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8FB6E9-1323-4CCF-B962-FF5283E9A1F6}"/>
              </a:ext>
            </a:extLst>
          </p:cNvPr>
          <p:cNvSpPr txBox="1"/>
          <p:nvPr/>
        </p:nvSpPr>
        <p:spPr>
          <a:xfrm>
            <a:off x="159666" y="4574838"/>
            <a:ext cx="262526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>
                <a:solidFill>
                  <a:srgbClr val="FF0000"/>
                </a:solidFill>
              </a:rPr>
              <a:t>자동으로 설치됨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b="1" dirty="0">
                <a:solidFill>
                  <a:srgbClr val="FF0000"/>
                </a:solidFill>
              </a:rPr>
              <a:t>설치 완료 시 클릭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1DDD88-0719-42E3-8024-04F22D055BC6}"/>
              </a:ext>
            </a:extLst>
          </p:cNvPr>
          <p:cNvSpPr/>
          <p:nvPr/>
        </p:nvSpPr>
        <p:spPr>
          <a:xfrm>
            <a:off x="476607" y="6008886"/>
            <a:ext cx="1991385" cy="562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1A582B13-E727-427F-9B29-B8EBB71CDFBC}"/>
              </a:ext>
            </a:extLst>
          </p:cNvPr>
          <p:cNvSpPr/>
          <p:nvPr/>
        </p:nvSpPr>
        <p:spPr>
          <a:xfrm rot="10800000">
            <a:off x="7969797" y="2684803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1F9B4D-B356-43AB-9177-5F0F48457570}"/>
              </a:ext>
            </a:extLst>
          </p:cNvPr>
          <p:cNvSpPr txBox="1"/>
          <p:nvPr/>
        </p:nvSpPr>
        <p:spPr>
          <a:xfrm>
            <a:off x="6461830" y="3336281"/>
            <a:ext cx="36065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자동으로 설치가 안될 시 클릭</a:t>
            </a:r>
          </a:p>
        </p:txBody>
      </p:sp>
    </p:spTree>
    <p:extLst>
      <p:ext uri="{BB962C8B-B14F-4D97-AF65-F5344CB8AC3E}">
        <p14:creationId xmlns:p14="http://schemas.microsoft.com/office/powerpoint/2010/main" val="128339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Visual Studio Install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29BE7-41D8-42A2-9FB3-D7DD15E63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8" t="31586" r="34393" b="35923"/>
          <a:stretch/>
        </p:blipFill>
        <p:spPr>
          <a:xfrm>
            <a:off x="292101" y="987555"/>
            <a:ext cx="3402574" cy="2004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31EF18-9675-44C2-9275-25411E474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6" t="31456" r="34684" b="36893"/>
          <a:stretch/>
        </p:blipFill>
        <p:spPr>
          <a:xfrm>
            <a:off x="303910" y="3634129"/>
            <a:ext cx="3151671" cy="1839102"/>
          </a:xfrm>
          <a:prstGeom prst="rect">
            <a:avLst/>
          </a:prstGeom>
        </p:spPr>
      </p:pic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1A582B13-E727-427F-9B29-B8EBB71CDFBC}"/>
              </a:ext>
            </a:extLst>
          </p:cNvPr>
          <p:cNvSpPr/>
          <p:nvPr/>
        </p:nvSpPr>
        <p:spPr>
          <a:xfrm>
            <a:off x="1767924" y="3134143"/>
            <a:ext cx="453456" cy="35820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8DE51E4-C511-453E-A7F3-83F6513ED112}"/>
              </a:ext>
            </a:extLst>
          </p:cNvPr>
          <p:cNvSpPr/>
          <p:nvPr/>
        </p:nvSpPr>
        <p:spPr>
          <a:xfrm>
            <a:off x="3144270" y="2061458"/>
            <a:ext cx="233660" cy="5355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E60A5-0570-43E7-90D5-2CDD12606E57}"/>
              </a:ext>
            </a:extLst>
          </p:cNvPr>
          <p:cNvSpPr txBox="1"/>
          <p:nvPr/>
        </p:nvSpPr>
        <p:spPr>
          <a:xfrm>
            <a:off x="2774892" y="1600738"/>
            <a:ext cx="96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FCA57A-F534-4B4A-8278-1127DDF47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5" t="6343" r="8107" b="10810"/>
          <a:stretch/>
        </p:blipFill>
        <p:spPr>
          <a:xfrm>
            <a:off x="4003111" y="1973015"/>
            <a:ext cx="7898860" cy="439588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3BF5FA-6298-423C-9AF8-DBB80446F68C}"/>
              </a:ext>
            </a:extLst>
          </p:cNvPr>
          <p:cNvSpPr/>
          <p:nvPr/>
        </p:nvSpPr>
        <p:spPr>
          <a:xfrm>
            <a:off x="2906635" y="2652382"/>
            <a:ext cx="735061" cy="305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122F50CF-000A-41B0-860C-88291E879499}"/>
              </a:ext>
            </a:extLst>
          </p:cNvPr>
          <p:cNvSpPr/>
          <p:nvPr/>
        </p:nvSpPr>
        <p:spPr>
          <a:xfrm>
            <a:off x="11335846" y="5198316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8FB6E9-1323-4CCF-B962-FF5283E9A1F6}"/>
              </a:ext>
            </a:extLst>
          </p:cNvPr>
          <p:cNvSpPr txBox="1"/>
          <p:nvPr/>
        </p:nvSpPr>
        <p:spPr>
          <a:xfrm>
            <a:off x="10910259" y="4828984"/>
            <a:ext cx="97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1DDD88-0719-42E3-8024-04F22D055BC6}"/>
              </a:ext>
            </a:extLst>
          </p:cNvPr>
          <p:cNvSpPr/>
          <p:nvPr/>
        </p:nvSpPr>
        <p:spPr>
          <a:xfrm>
            <a:off x="11185451" y="5878704"/>
            <a:ext cx="540663" cy="256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1F9B4D-B356-43AB-9177-5F0F48457570}"/>
              </a:ext>
            </a:extLst>
          </p:cNvPr>
          <p:cNvSpPr txBox="1"/>
          <p:nvPr/>
        </p:nvSpPr>
        <p:spPr>
          <a:xfrm>
            <a:off x="8681164" y="3617208"/>
            <a:ext cx="103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</a:t>
            </a:r>
            <a:r>
              <a:rPr lang="ko-KR" altLang="en-US" b="1" dirty="0">
                <a:solidFill>
                  <a:srgbClr val="FF0000"/>
                </a:solidFill>
              </a:rPr>
              <a:t> 클릭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BD604B02-55A9-4A20-9EA7-4065A5D4E5B5}"/>
              </a:ext>
            </a:extLst>
          </p:cNvPr>
          <p:cNvSpPr/>
          <p:nvPr/>
        </p:nvSpPr>
        <p:spPr>
          <a:xfrm rot="16200000">
            <a:off x="3457883" y="4397189"/>
            <a:ext cx="542926" cy="340739"/>
          </a:xfrm>
          <a:prstGeom prst="downArrow">
            <a:avLst>
              <a:gd name="adj1" fmla="val 50000"/>
              <a:gd name="adj2" fmla="val 531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76CC10-A02D-4A78-A622-A058601E82D6}"/>
              </a:ext>
            </a:extLst>
          </p:cNvPr>
          <p:cNvSpPr/>
          <p:nvPr/>
        </p:nvSpPr>
        <p:spPr>
          <a:xfrm>
            <a:off x="9100501" y="4722086"/>
            <a:ext cx="176784" cy="218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C82DE2-8FB3-4220-9CD0-63DAAF2179A7}"/>
              </a:ext>
            </a:extLst>
          </p:cNvPr>
          <p:cNvSpPr/>
          <p:nvPr/>
        </p:nvSpPr>
        <p:spPr>
          <a:xfrm>
            <a:off x="9076305" y="4062508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54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Visual Studio Install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4AF5C2-E352-4141-A367-C748630F6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t="6202" r="28796" b="37356"/>
          <a:stretch/>
        </p:blipFill>
        <p:spPr>
          <a:xfrm>
            <a:off x="292100" y="1042323"/>
            <a:ext cx="5730949" cy="28798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8134B-D1A3-403E-B519-C07B3DB745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8527" r="17192" b="13798"/>
          <a:stretch/>
        </p:blipFill>
        <p:spPr>
          <a:xfrm>
            <a:off x="4810026" y="1901556"/>
            <a:ext cx="7089874" cy="46889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42BB32-2822-48DE-8022-1EA57A45057B}"/>
              </a:ext>
            </a:extLst>
          </p:cNvPr>
          <p:cNvSpPr txBox="1"/>
          <p:nvPr/>
        </p:nvSpPr>
        <p:spPr>
          <a:xfrm>
            <a:off x="10591889" y="1042323"/>
            <a:ext cx="130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설치 완료</a:t>
            </a:r>
          </a:p>
        </p:txBody>
      </p:sp>
    </p:spTree>
    <p:extLst>
      <p:ext uri="{BB962C8B-B14F-4D97-AF65-F5344CB8AC3E}">
        <p14:creationId xmlns:p14="http://schemas.microsoft.com/office/powerpoint/2010/main" val="96233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Setting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148A4D-3B74-46A9-A823-27C1752A1D43}"/>
              </a:ext>
            </a:extLst>
          </p:cNvPr>
          <p:cNvSpPr txBox="1"/>
          <p:nvPr/>
        </p:nvSpPr>
        <p:spPr>
          <a:xfrm>
            <a:off x="1908249" y="1315132"/>
            <a:ext cx="66624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https://www.transmissionzero.co.uk/software/freeglut-devel/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E60A5-0570-43E7-90D5-2CDD12606E57}"/>
              </a:ext>
            </a:extLst>
          </p:cNvPr>
          <p:cNvSpPr txBox="1"/>
          <p:nvPr/>
        </p:nvSpPr>
        <p:spPr>
          <a:xfrm>
            <a:off x="1908248" y="896497"/>
            <a:ext cx="335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freeglut </a:t>
            </a:r>
            <a:r>
              <a:rPr lang="ko-KR" altLang="en-US" b="1" dirty="0">
                <a:solidFill>
                  <a:srgbClr val="FF0000"/>
                </a:solidFill>
              </a:rPr>
              <a:t>설치 페이지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6DFF08-2CAB-4097-861D-18C2160E8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9" t="12410" r="10785" b="5892"/>
          <a:stretch/>
        </p:blipFill>
        <p:spPr>
          <a:xfrm>
            <a:off x="1908247" y="1708787"/>
            <a:ext cx="8389065" cy="48410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3BF5FA-6298-423C-9AF8-DBB80446F68C}"/>
              </a:ext>
            </a:extLst>
          </p:cNvPr>
          <p:cNvSpPr/>
          <p:nvPr/>
        </p:nvSpPr>
        <p:spPr>
          <a:xfrm>
            <a:off x="2582297" y="5405020"/>
            <a:ext cx="3031694" cy="223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1F9B4D-B356-43AB-9177-5F0F48457570}"/>
              </a:ext>
            </a:extLst>
          </p:cNvPr>
          <p:cNvSpPr txBox="1"/>
          <p:nvPr/>
        </p:nvSpPr>
        <p:spPr>
          <a:xfrm>
            <a:off x="6338209" y="5331996"/>
            <a:ext cx="587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Download freeglut 3.0.0 for MSVC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C82DE2-8FB3-4220-9CD0-63DAAF2179A7}"/>
              </a:ext>
            </a:extLst>
          </p:cNvPr>
          <p:cNvSpPr/>
          <p:nvPr/>
        </p:nvSpPr>
        <p:spPr>
          <a:xfrm rot="5400000">
            <a:off x="5919642" y="5241747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29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Setting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E60A5-0570-43E7-90D5-2CDD12606E57}"/>
              </a:ext>
            </a:extLst>
          </p:cNvPr>
          <p:cNvSpPr txBox="1"/>
          <p:nvPr/>
        </p:nvSpPr>
        <p:spPr>
          <a:xfrm>
            <a:off x="292099" y="924714"/>
            <a:ext cx="355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다운로드 받은 파일 압축 풀기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260E9E-D3A3-4A67-8997-F4BE737F88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5" t="1861" r="44485" b="57434"/>
          <a:stretch/>
        </p:blipFill>
        <p:spPr>
          <a:xfrm>
            <a:off x="292099" y="1294046"/>
            <a:ext cx="3535819" cy="2791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131D40-6BE4-451B-B5B4-39EE45653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8" t="1861" r="35739" b="47442"/>
          <a:stretch/>
        </p:blipFill>
        <p:spPr>
          <a:xfrm>
            <a:off x="4229804" y="1600629"/>
            <a:ext cx="4240838" cy="347684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3BF5FA-6298-423C-9AF8-DBB80446F68C}"/>
              </a:ext>
            </a:extLst>
          </p:cNvPr>
          <p:cNvSpPr/>
          <p:nvPr/>
        </p:nvSpPr>
        <p:spPr>
          <a:xfrm>
            <a:off x="4787838" y="3556079"/>
            <a:ext cx="620973" cy="393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8FB6E9-1323-4CCF-B962-FF5283E9A1F6}"/>
              </a:ext>
            </a:extLst>
          </p:cNvPr>
          <p:cNvSpPr txBox="1"/>
          <p:nvPr/>
        </p:nvSpPr>
        <p:spPr>
          <a:xfrm>
            <a:off x="4122748" y="5793087"/>
            <a:ext cx="541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여기서 복사한 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ko-KR" altLang="en-US" b="1" dirty="0">
                <a:solidFill>
                  <a:srgbClr val="FF0000"/>
                </a:solidFill>
              </a:rPr>
              <a:t>가지 파일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폴더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1" dirty="0">
                <a:solidFill>
                  <a:srgbClr val="FF0000"/>
                </a:solidFill>
              </a:rPr>
              <a:t>은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실습하는 프로젝트마다 추가해 주어야하기 때문에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쉽게 찾을 수 있는 폴더로 복사해주세요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1F9B4D-B356-43AB-9177-5F0F48457570}"/>
              </a:ext>
            </a:extLst>
          </p:cNvPr>
          <p:cNvSpPr txBox="1"/>
          <p:nvPr/>
        </p:nvSpPr>
        <p:spPr>
          <a:xfrm>
            <a:off x="4122748" y="924714"/>
            <a:ext cx="587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include, lib </a:t>
            </a:r>
            <a:r>
              <a:rPr lang="ko-KR" altLang="en-US" b="1" dirty="0">
                <a:solidFill>
                  <a:srgbClr val="FF0000"/>
                </a:solidFill>
              </a:rPr>
              <a:t>폴더 및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   bin </a:t>
            </a:r>
            <a:r>
              <a:rPr lang="ko-KR" altLang="en-US" b="1" dirty="0">
                <a:solidFill>
                  <a:srgbClr val="FF0000"/>
                </a:solidFill>
              </a:rPr>
              <a:t>폴더 안에 </a:t>
            </a:r>
            <a:r>
              <a:rPr lang="en-US" altLang="ko-KR" b="1" dirty="0">
                <a:solidFill>
                  <a:srgbClr val="FF0000"/>
                </a:solidFill>
              </a:rPr>
              <a:t>freeglut.dll </a:t>
            </a:r>
            <a:r>
              <a:rPr lang="ko-KR" altLang="en-US" b="1" dirty="0">
                <a:solidFill>
                  <a:srgbClr val="FF0000"/>
                </a:solidFill>
              </a:rPr>
              <a:t>파일 복사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698CBC-2A17-496A-873B-F5F46CCB19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7" t="16124" r="43208" b="61692"/>
          <a:stretch/>
        </p:blipFill>
        <p:spPr>
          <a:xfrm>
            <a:off x="4980711" y="4201764"/>
            <a:ext cx="3489931" cy="152139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1DDD88-0719-42E3-8024-04F22D055BC6}"/>
              </a:ext>
            </a:extLst>
          </p:cNvPr>
          <p:cNvSpPr/>
          <p:nvPr/>
        </p:nvSpPr>
        <p:spPr>
          <a:xfrm>
            <a:off x="5628086" y="5174197"/>
            <a:ext cx="810650" cy="228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26A070-FE69-4FCA-A582-E11445BB3D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0" t="19889" r="46618" b="59076"/>
          <a:stretch/>
        </p:blipFill>
        <p:spPr>
          <a:xfrm>
            <a:off x="8839388" y="3031387"/>
            <a:ext cx="3060512" cy="1442567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C82DE2-8FB3-4220-9CD0-63DAAF2179A7}"/>
              </a:ext>
            </a:extLst>
          </p:cNvPr>
          <p:cNvSpPr/>
          <p:nvPr/>
        </p:nvSpPr>
        <p:spPr>
          <a:xfrm rot="16200000">
            <a:off x="8450862" y="3310708"/>
            <a:ext cx="408307" cy="9359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70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170DA10-CF8E-448A-A101-064D0B5F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t="8784" r="17968" b="14376"/>
          <a:stretch/>
        </p:blipFill>
        <p:spPr>
          <a:xfrm>
            <a:off x="5403559" y="2390149"/>
            <a:ext cx="6496341" cy="429628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Setting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1F9B4D-B356-43AB-9177-5F0F48457570}"/>
              </a:ext>
            </a:extLst>
          </p:cNvPr>
          <p:cNvSpPr txBox="1"/>
          <p:nvPr/>
        </p:nvSpPr>
        <p:spPr>
          <a:xfrm>
            <a:off x="9399923" y="2671543"/>
            <a:ext cx="9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386B89-AC04-4399-91A1-4C0306E7C1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8470" r="19889" b="13484"/>
          <a:stretch/>
        </p:blipFill>
        <p:spPr>
          <a:xfrm>
            <a:off x="292101" y="985916"/>
            <a:ext cx="5925820" cy="41562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9E60A5-0570-43E7-90D5-2CDD12606E57}"/>
              </a:ext>
            </a:extLst>
          </p:cNvPr>
          <p:cNvSpPr txBox="1"/>
          <p:nvPr/>
        </p:nvSpPr>
        <p:spPr>
          <a:xfrm>
            <a:off x="2160612" y="3906951"/>
            <a:ext cx="99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3BF5FA-6298-423C-9AF8-DBB80446F68C}"/>
              </a:ext>
            </a:extLst>
          </p:cNvPr>
          <p:cNvSpPr/>
          <p:nvPr/>
        </p:nvSpPr>
        <p:spPr>
          <a:xfrm>
            <a:off x="3842997" y="3797943"/>
            <a:ext cx="2374924" cy="587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1DDD88-0719-42E3-8024-04F22D055BC6}"/>
              </a:ext>
            </a:extLst>
          </p:cNvPr>
          <p:cNvSpPr/>
          <p:nvPr/>
        </p:nvSpPr>
        <p:spPr>
          <a:xfrm>
            <a:off x="8168721" y="3872280"/>
            <a:ext cx="3438780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0F9EC03-8D72-402A-9EB8-AB2BDFCFE008}"/>
              </a:ext>
            </a:extLst>
          </p:cNvPr>
          <p:cNvSpPr/>
          <p:nvPr/>
        </p:nvSpPr>
        <p:spPr>
          <a:xfrm rot="16200000">
            <a:off x="3308350" y="3816702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B1DC7C7-B628-44B4-9DFE-47677F2CB260}"/>
              </a:ext>
            </a:extLst>
          </p:cNvPr>
          <p:cNvSpPr/>
          <p:nvPr/>
        </p:nvSpPr>
        <p:spPr>
          <a:xfrm>
            <a:off x="9768175" y="3181674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5606FE-E83A-4A6F-AD8B-FE952AE4FE75}"/>
              </a:ext>
            </a:extLst>
          </p:cNvPr>
          <p:cNvSpPr txBox="1"/>
          <p:nvPr/>
        </p:nvSpPr>
        <p:spPr>
          <a:xfrm>
            <a:off x="10923523" y="5147850"/>
            <a:ext cx="9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C34C6A-B29A-4A53-83A8-6818CD4D6A60}"/>
              </a:ext>
            </a:extLst>
          </p:cNvPr>
          <p:cNvSpPr/>
          <p:nvPr/>
        </p:nvSpPr>
        <p:spPr>
          <a:xfrm>
            <a:off x="11037345" y="6250193"/>
            <a:ext cx="785309" cy="299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12226F2F-F92E-4768-840B-552226EC4FD3}"/>
              </a:ext>
            </a:extLst>
          </p:cNvPr>
          <p:cNvSpPr/>
          <p:nvPr/>
        </p:nvSpPr>
        <p:spPr>
          <a:xfrm>
            <a:off x="11291775" y="5582675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66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C0C12-C77E-406C-8035-14F1E9A640C1}"/>
              </a:ext>
            </a:extLst>
          </p:cNvPr>
          <p:cNvSpPr/>
          <p:nvPr/>
        </p:nvSpPr>
        <p:spPr>
          <a:xfrm>
            <a:off x="292100" y="308162"/>
            <a:ext cx="11607800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OpenGL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Setting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5EFBC5-959D-4C5F-81B3-664C0E4EE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1" t="10579" r="17913" b="15608"/>
          <a:stretch/>
        </p:blipFill>
        <p:spPr>
          <a:xfrm>
            <a:off x="2571228" y="1299813"/>
            <a:ext cx="7297604" cy="47074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31F9B4D-B356-43AB-9177-5F0F48457570}"/>
              </a:ext>
            </a:extLst>
          </p:cNvPr>
          <p:cNvSpPr txBox="1"/>
          <p:nvPr/>
        </p:nvSpPr>
        <p:spPr>
          <a:xfrm>
            <a:off x="8837349" y="4420808"/>
            <a:ext cx="9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2)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E60A5-0570-43E7-90D5-2CDD12606E57}"/>
              </a:ext>
            </a:extLst>
          </p:cNvPr>
          <p:cNvSpPr txBox="1"/>
          <p:nvPr/>
        </p:nvSpPr>
        <p:spPr>
          <a:xfrm>
            <a:off x="4546292" y="1907198"/>
            <a:ext cx="257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프로젝트 이름 설정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3BF5FA-6298-423C-9AF8-DBB80446F68C}"/>
              </a:ext>
            </a:extLst>
          </p:cNvPr>
          <p:cNvSpPr/>
          <p:nvPr/>
        </p:nvSpPr>
        <p:spPr>
          <a:xfrm>
            <a:off x="2732441" y="2420470"/>
            <a:ext cx="4227755" cy="36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1DDD88-0719-42E3-8024-04F22D055BC6}"/>
              </a:ext>
            </a:extLst>
          </p:cNvPr>
          <p:cNvSpPr/>
          <p:nvPr/>
        </p:nvSpPr>
        <p:spPr>
          <a:xfrm>
            <a:off x="8939604" y="5597086"/>
            <a:ext cx="802632" cy="287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B1DC7C7-B628-44B4-9DFE-47677F2CB260}"/>
              </a:ext>
            </a:extLst>
          </p:cNvPr>
          <p:cNvSpPr/>
          <p:nvPr/>
        </p:nvSpPr>
        <p:spPr>
          <a:xfrm>
            <a:off x="9205601" y="4930939"/>
            <a:ext cx="239872" cy="5498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369288"/>
      </p:ext>
    </p:extLst>
  </p:cSld>
  <p:clrMapOvr>
    <a:masterClrMapping/>
  </p:clrMapOvr>
</p:sld>
</file>

<file path=ppt/theme/theme1.xml><?xml version="1.0" encoding="utf-8"?>
<a:theme xmlns:a="http://schemas.openxmlformats.org/drawingml/2006/main" name="2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656</Words>
  <Application>Microsoft Office PowerPoint</Application>
  <PresentationFormat>와이드스크린</PresentationFormat>
  <Paragraphs>147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돋움체</vt:lpstr>
      <vt:lpstr>Arial</vt:lpstr>
      <vt:lpstr>25_Office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오 시여</cp:lastModifiedBy>
  <cp:revision>59</cp:revision>
  <dcterms:created xsi:type="dcterms:W3CDTF">2021-01-05T02:11:14Z</dcterms:created>
  <dcterms:modified xsi:type="dcterms:W3CDTF">2021-03-18T17:12:26Z</dcterms:modified>
</cp:coreProperties>
</file>